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3" r:id="rId3"/>
    <p:sldId id="322" r:id="rId4"/>
    <p:sldId id="314" r:id="rId5"/>
    <p:sldId id="315" r:id="rId6"/>
    <p:sldId id="319" r:id="rId7"/>
    <p:sldId id="316" r:id="rId8"/>
    <p:sldId id="321" r:id="rId9"/>
    <p:sldId id="324" r:id="rId10"/>
    <p:sldId id="288" r:id="rId11"/>
    <p:sldId id="274" r:id="rId12"/>
    <p:sldId id="275" r:id="rId13"/>
    <p:sldId id="276" r:id="rId14"/>
    <p:sldId id="264" r:id="rId15"/>
    <p:sldId id="258" r:id="rId16"/>
    <p:sldId id="289" r:id="rId17"/>
    <p:sldId id="295" r:id="rId18"/>
    <p:sldId id="269" r:id="rId19"/>
    <p:sldId id="270" r:id="rId20"/>
    <p:sldId id="294" r:id="rId21"/>
    <p:sldId id="271" r:id="rId22"/>
    <p:sldId id="305" r:id="rId23"/>
    <p:sldId id="259" r:id="rId24"/>
    <p:sldId id="281" r:id="rId25"/>
    <p:sldId id="300" r:id="rId26"/>
    <p:sldId id="309" r:id="rId27"/>
    <p:sldId id="310" r:id="rId28"/>
    <p:sldId id="312" r:id="rId29"/>
    <p:sldId id="306" r:id="rId30"/>
    <p:sldId id="280" r:id="rId31"/>
    <p:sldId id="298" r:id="rId32"/>
    <p:sldId id="313" r:id="rId33"/>
    <p:sldId id="325" r:id="rId34"/>
    <p:sldId id="304" r:id="rId35"/>
    <p:sldId id="327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8"/>
  </p:normalViewPr>
  <p:slideViewPr>
    <p:cSldViewPr snapToGrid="0" snapToObjects="1">
      <p:cViewPr>
        <p:scale>
          <a:sx n="80" d="100"/>
          <a:sy n="80" d="100"/>
        </p:scale>
        <p:origin x="78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tiff"/><Relationship Id="rId5" Type="http://schemas.openxmlformats.org/officeDocument/2006/relationships/image" Target="../media/image1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tiff"/><Relationship Id="rId5" Type="http://schemas.openxmlformats.org/officeDocument/2006/relationships/image" Target="../media/image38.png"/><Relationship Id="rId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pezifikation</a:t>
            </a:r>
            <a:r>
              <a:rPr lang="en-US" dirty="0" smtClean="0"/>
              <a:t> </a:t>
            </a:r>
            <a:r>
              <a:rPr lang="en-US" dirty="0" err="1" smtClean="0"/>
              <a:t>vielleicht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690688"/>
            <a:ext cx="10592178" cy="4218613"/>
            <a:chOff x="909261" y="2320764"/>
            <a:chExt cx="10592178" cy="4218613"/>
          </a:xfrm>
        </p:grpSpPr>
        <p:sp>
          <p:nvSpPr>
            <p:cNvPr id="4" name="Multidocument 3"/>
            <p:cNvSpPr>
              <a:spLocks noChangeAspect="1"/>
            </p:cNvSpPr>
            <p:nvPr/>
          </p:nvSpPr>
          <p:spPr>
            <a:xfrm>
              <a:off x="909261" y="4404863"/>
              <a:ext cx="1796794" cy="2134514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32453" y="5472120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424036" y="5118176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4623026" y="4404863"/>
              <a:ext cx="3074040" cy="2134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err="1" smtClean="0">
                  <a:solidFill>
                    <a:schemeClr val="bg1"/>
                  </a:solidFill>
                </a:rPr>
                <a:t>Codechecker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8949" y="2495713"/>
              <a:ext cx="2097758" cy="47401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26923" y="2320764"/>
              <a:ext cx="3107326" cy="8239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Andere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Spezifikationen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wie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238949" y="5472119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163943" y="3489437"/>
              <a:ext cx="2858" cy="700098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50" y="4658793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286431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1" y="4927707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200" y="1690688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2800" b="1" dirty="0" smtClean="0"/>
                  <a:t>Was </a:t>
                </a:r>
                <a:r>
                  <a:rPr lang="en-US" sz="2800" b="1" dirty="0" err="1" smtClean="0"/>
                  <a:t>noch</a:t>
                </a:r>
                <a:r>
                  <a:rPr lang="en-US" sz="2800" b="1" dirty="0" smtClean="0"/>
                  <a:t>?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totalen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mit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Programmen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…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err="1" smtClean="0"/>
                  <a:t>spezifiziert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durch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Prologprogramm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blipFill rotWithShape="0">
                <a:blip r:embed="rId9"/>
                <a:stretch>
                  <a:fillRect l="-3630" t="-1122" r="-1633" b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19221" y="2097088"/>
            <a:ext cx="10953557" cy="3632381"/>
            <a:chOff x="619220" y="1690688"/>
            <a:chExt cx="10953557" cy="3632381"/>
          </a:xfrm>
        </p:grpSpPr>
        <p:grpSp>
          <p:nvGrpSpPr>
            <p:cNvPr id="3" name="Group 2"/>
            <p:cNvGrpSpPr/>
            <p:nvPr/>
          </p:nvGrpSpPr>
          <p:grpSpPr>
            <a:xfrm>
              <a:off x="1172350" y="3651431"/>
              <a:ext cx="9847300" cy="1671638"/>
              <a:chOff x="1132045" y="3781642"/>
              <a:chExt cx="9847300" cy="167163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914093" y="4550225"/>
                <a:ext cx="1065252" cy="131291"/>
              </a:xfrm>
              <a:prstGeom prst="rect">
                <a:avLst/>
              </a:prstGeom>
            </p:spPr>
          </p:pic>
          <p:sp>
            <p:nvSpPr>
              <p:cNvPr id="5" name="Document 4"/>
              <p:cNvSpPr/>
              <p:nvPr/>
            </p:nvSpPr>
            <p:spPr>
              <a:xfrm>
                <a:off x="1132045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" name="Document 5"/>
              <p:cNvSpPr/>
              <p:nvPr/>
            </p:nvSpPr>
            <p:spPr>
              <a:xfrm>
                <a:off x="3327557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" name="Document 6"/>
              <p:cNvSpPr/>
              <p:nvPr/>
            </p:nvSpPr>
            <p:spPr>
              <a:xfrm>
                <a:off x="5523069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" name="Document 7"/>
              <p:cNvSpPr/>
              <p:nvPr/>
            </p:nvSpPr>
            <p:spPr>
              <a:xfrm>
                <a:off x="7718581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178" y="1690688"/>
              <a:ext cx="2675642" cy="421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20" y="2485064"/>
              <a:ext cx="10953557" cy="37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6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5864"/>
            <a:ext cx="9949236" cy="3751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3557" cy="371991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3364161" y="2786677"/>
            <a:ext cx="1231727" cy="123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7814" y="3400508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1587178" y="2785190"/>
            <a:ext cx="1230636" cy="1230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5888" y="3402542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80" y="3232302"/>
            <a:ext cx="940833" cy="311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98" y="3071628"/>
            <a:ext cx="864483" cy="657759"/>
          </a:xfrm>
          <a:prstGeom prst="rect">
            <a:avLst/>
          </a:prstGeom>
        </p:spPr>
      </p:pic>
      <p:sp>
        <p:nvSpPr>
          <p:cNvPr id="15" name="&quot;No&quot; Symbol 14"/>
          <p:cNvSpPr>
            <a:spLocks noChangeAspect="1"/>
          </p:cNvSpPr>
          <p:nvPr/>
        </p:nvSpPr>
        <p:spPr>
          <a:xfrm>
            <a:off x="3068305" y="247652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35" y="2701609"/>
            <a:ext cx="5462587" cy="13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Konsequenzen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ym typeface="Wingdings"/>
              </a:rPr>
              <a:t>:(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0326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Berechnet </a:t>
                </a:r>
                <a:r>
                  <a:rPr lang="en-US" dirty="0" err="1" smtClean="0"/>
                  <a:t>mein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Berechnen </a:t>
                </a:r>
                <a:r>
                  <a:rPr lang="en-US" dirty="0" err="1" smtClean="0"/>
                  <a:t>zwei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Programme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gleiche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  <p:sp>
        <p:nvSpPr>
          <p:cNvPr id="13" name="Multidocument 12"/>
          <p:cNvSpPr>
            <a:spLocks noChangeAspect="1"/>
          </p:cNvSpPr>
          <p:nvPr/>
        </p:nvSpPr>
        <p:spPr>
          <a:xfrm>
            <a:off x="838200" y="190173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smtClean="0">
                <a:ea typeface="Andale Mono" charset="0"/>
                <a:cs typeface="Andale Mono" charset="0"/>
              </a:rPr>
              <a:t>Code2</a:t>
            </a:r>
            <a:endParaRPr lang="en-US" sz="4000" dirty="0" smtClean="0"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Existiert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besserer</a:t>
            </a:r>
            <a:r>
              <a:rPr lang="en-US" dirty="0" smtClean="0"/>
              <a:t> </a:t>
            </a:r>
            <a:r>
              <a:rPr lang="en-US" dirty="0" err="1" smtClean="0"/>
              <a:t>Laufzeit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965320"/>
            <a:ext cx="10887739" cy="1674907"/>
            <a:chOff x="838200" y="1690688"/>
            <a:chExt cx="10887739" cy="1674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10558462" cy="4480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75692"/>
              <a:ext cx="10758185" cy="50741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917562"/>
              <a:ext cx="10887739" cy="44803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8" name="Multidocument 7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20" name="&quot;No&quot; Symbol 19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Berechnet</a:t>
            </a:r>
            <a:r>
              <a:rPr lang="en-US" dirty="0" smtClean="0"/>
              <a:t> das </a:t>
            </a:r>
            <a:r>
              <a:rPr lang="en-US" dirty="0" err="1" smtClean="0"/>
              <a:t>Computerprogramm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totale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134"/>
            <a:ext cx="5932488" cy="6735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7" name="&quot;No&quot; Symbol 16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79390" y="1771714"/>
            <a:ext cx="4712610" cy="2548431"/>
            <a:chOff x="7190632" y="1771713"/>
            <a:chExt cx="4712610" cy="2548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/>
                    <a:t>Totale </a:t>
                  </a:r>
                  <a:r>
                    <a:rPr lang="en-US" sz="2800" b="1" dirty="0" err="1" smtClean="0"/>
                    <a:t>Funktion</a:t>
                  </a:r>
                  <a:r>
                    <a:rPr lang="en-US" sz="2800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𝒇</m:t>
                      </m:r>
                    </m:oMath>
                  </a14:m>
                  <a:r>
                    <a:rPr lang="en-US" sz="2800" b="1" dirty="0" smtClean="0"/>
                    <a:t>:</a:t>
                  </a:r>
                </a:p>
                <a:p>
                  <a:r>
                    <a:rPr lang="en-US" sz="2800" dirty="0" err="1" smtClean="0"/>
                    <a:t>Programm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𝐹</m:t>
                      </m:r>
                    </m:oMath>
                  </a14:m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berechnet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sz="2800" dirty="0" smtClean="0"/>
                    <a:t> und </a:t>
                  </a:r>
                  <a:r>
                    <a:rPr lang="en-US" sz="2800" dirty="0" err="1" smtClean="0"/>
                    <a:t>hält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für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alle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Eingaben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sz="2800" dirty="0" smtClean="0"/>
                    <a:t> an und </a:t>
                  </a:r>
                  <a:r>
                    <a:rPr lang="en-US" sz="2800" dirty="0" err="1" smtClean="0"/>
                    <a:t>erzeugt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Ausgabe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5" t="-2439" b="-67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/>
            <p:cNvSpPr>
              <a:spLocks/>
            </p:cNvSpPr>
            <p:nvPr/>
          </p:nvSpPr>
          <p:spPr>
            <a:xfrm>
              <a:off x="7190632" y="1771713"/>
              <a:ext cx="4550505" cy="2548431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3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cool </a:t>
            </a:r>
            <a:r>
              <a:rPr lang="en-US" dirty="0" err="1" smtClean="0"/>
              <a:t>wäre</a:t>
            </a:r>
            <a:endParaRPr lang="en-US" dirty="0"/>
          </a:p>
        </p:txBody>
      </p:sp>
      <p:sp>
        <p:nvSpPr>
          <p:cNvPr id="4" name="Multidocument 3"/>
          <p:cNvSpPr>
            <a:spLocks noChangeAspect="1"/>
          </p:cNvSpPr>
          <p:nvPr/>
        </p:nvSpPr>
        <p:spPr>
          <a:xfrm>
            <a:off x="842098" y="364765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5290" y="4714914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6873" y="4360970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5863" y="3647657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5862" y="1690688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71786" y="4714913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6780" y="2732231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5" y="4533455"/>
            <a:ext cx="1009670" cy="7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bestimmte</a:t>
            </a:r>
            <a:r>
              <a:rPr lang="en-US" dirty="0" smtClean="0"/>
              <a:t> </a:t>
            </a:r>
            <a:r>
              <a:rPr lang="en-US" dirty="0" err="1" smtClean="0"/>
              <a:t>Spezifikationen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7931"/>
            <a:ext cx="10474836" cy="4784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“1” </a:t>
            </a:r>
            <a:r>
              <a:rPr lang="en-US" dirty="0" err="1" smtClean="0"/>
              <a:t>zurück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265418"/>
            <a:ext cx="7035800" cy="1054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Programmen</a:t>
            </a:r>
            <a:r>
              <a:rPr lang="en-US" dirty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denn</a:t>
            </a:r>
            <a:r>
              <a:rPr lang="en-US" dirty="0" smtClean="0"/>
              <a:t> </a:t>
            </a:r>
            <a:r>
              <a:rPr lang="en-US" dirty="0" err="1" smtClean="0"/>
              <a:t>überprüfen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Wenn</a:t>
            </a:r>
            <a:r>
              <a:rPr lang="en-US" b="1" dirty="0" smtClean="0"/>
              <a:t> </a:t>
            </a:r>
          </a:p>
          <a:p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manchen</a:t>
            </a:r>
            <a:r>
              <a:rPr lang="en-US" dirty="0" smtClean="0"/>
              <a:t> </a:t>
            </a:r>
            <a:r>
              <a:rPr lang="en-US" dirty="0" err="1" smtClean="0"/>
              <a:t>Programmen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, und von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 smtClean="0"/>
          </a:p>
          <a:p>
            <a:r>
              <a:rPr lang="en-US" dirty="0" err="1" smtClean="0"/>
              <a:t>Eigenschaft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(</a:t>
            </a:r>
            <a:r>
              <a:rPr lang="en-US" dirty="0" err="1" smtClean="0"/>
              <a:t>nicht</a:t>
            </a:r>
            <a:r>
              <a:rPr lang="en-US" dirty="0" smtClean="0"/>
              <a:t> von der Syntax)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Dann</a:t>
            </a:r>
            <a:endParaRPr lang="en-US" b="1" dirty="0" smtClean="0"/>
          </a:p>
          <a:p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praktisch</a:t>
            </a:r>
            <a:r>
              <a:rPr lang="en-US" dirty="0" smtClean="0"/>
              <a:t> </a:t>
            </a:r>
            <a:r>
              <a:rPr lang="en-US" sz="19700" dirty="0" err="1" smtClean="0"/>
              <a:t>nichts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kluges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entschieden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bezüglich</a:t>
            </a:r>
            <a:r>
              <a:rPr lang="en-US" dirty="0" smtClean="0"/>
              <a:t> </a:t>
            </a:r>
            <a:r>
              <a:rPr lang="en-US" dirty="0" err="1" smtClean="0"/>
              <a:t>Berechenbarkeit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2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Beweisskizze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Nehme an,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berechnen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 smtClean="0"/>
                  <a:t>Konstruiere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bei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Da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Widerspruch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 1).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43" y="5581411"/>
            <a:ext cx="2525713" cy="5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</a:t>
                </a:r>
                <a:r>
                  <a:rPr lang="en-US" dirty="0"/>
                  <a:t>1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≠∅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75" y="1304926"/>
            <a:ext cx="2325116" cy="196135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7392401" y="3845831"/>
            <a:ext cx="4895852" cy="1307346"/>
            <a:chOff x="3867149" y="4509472"/>
            <a:chExt cx="4895852" cy="130734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315075" y="4509472"/>
              <a:ext cx="1" cy="5260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 smtClean="0"/>
                    <a:t>Konstruktion von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′</m:t>
                      </m:r>
                    </m:oMath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5094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415852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f(x) 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charset="0"/>
                        <a:ea typeface="Fira Mono" charset="0"/>
                        <a:cs typeface="Fira Mono" charset="0"/>
                      </a:rPr>
                      <m:t>∈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Verhalten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31436" cy="34746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4848"/>
            <a:ext cx="10515600" cy="1938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Hauptprogamm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 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{ </a:t>
            </a:r>
            <a:endParaRPr lang="en-US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JavaSimulator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f(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380826"/>
            <a:ext cx="10515600" cy="1927421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10542736" y="3052149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641"/>
            <a:ext cx="9560574" cy="42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930956"/>
            <a:ext cx="10940747" cy="4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bedeutet</a:t>
                </a:r>
                <a:r>
                  <a:rPr lang="en-US" dirty="0" smtClean="0"/>
                  <a:t> das?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⇐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Multidocument 4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 xmlns="">
            <p:sp>
              <p:nvSpPr>
                <p:cNvPr id="5" name="Multidocumen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63901"/>
            <a:ext cx="9353052" cy="413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40831"/>
            <a:ext cx="10715375" cy="4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Erkenntnis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Gäbe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kluges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und </a:t>
                </a:r>
                <a:r>
                  <a:rPr lang="en-US" dirty="0" err="1" smtClean="0"/>
                  <a:t>daher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  <a:blipFill rotWithShape="0">
                <a:blip r:embed="rId2"/>
                <a:stretch>
                  <a:fillRect l="-1043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 </a:t>
            </a:r>
            <a:r>
              <a:rPr lang="en-US" dirty="0" err="1" smtClean="0"/>
              <a:t>Reduktionsbeweis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 </a:t>
                </a:r>
                <a:r>
                  <a:rPr lang="en-US" dirty="0" err="1" smtClean="0"/>
                  <a:t>Beispiel</a:t>
                </a:r>
                <a:r>
                  <a:rPr lang="en-US" dirty="0" smtClean="0"/>
                  <a:t> von “</a:t>
                </a:r>
                <a:r>
                  <a:rPr lang="en-US" dirty="0" err="1" smtClean="0"/>
                  <a:t>Entscheidbarkeit</a:t>
                </a:r>
                <a:r>
                  <a:rPr lang="en-US" dirty="0" smtClean="0"/>
                  <a:t> </a:t>
                </a:r>
                <a:r>
                  <a:rPr lang="en-US" dirty="0"/>
                  <a:t>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70" t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nicht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45105"/>
            <a:ext cx="10515600" cy="159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98289"/>
            <a:ext cx="8097253" cy="9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f(x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mit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29350" y="3016251"/>
            <a:ext cx="1885949" cy="10919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Verhalten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4300"/>
            <a:ext cx="8914732" cy="434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3653"/>
            <a:ext cx="10213211" cy="43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15905"/>
            <a:ext cx="10515600" cy="15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Satz per Definition ausgeschlossen</a:t>
            </a:r>
          </a:p>
          <a:p>
            <a:endParaRPr lang="de-DE" dirty="0" smtClean="0"/>
          </a:p>
          <a:p>
            <a:r>
              <a:rPr lang="de-DE" dirty="0" err="1" smtClean="0"/>
              <a:t>Codechecker</a:t>
            </a:r>
            <a:r>
              <a:rPr lang="de-DE" dirty="0" smtClean="0"/>
              <a:t> </a:t>
            </a:r>
            <a:r>
              <a:rPr lang="de-DE" dirty="0" err="1" smtClean="0"/>
              <a:t>w</a:t>
            </a:r>
            <a:r>
              <a:rPr lang="en-US" dirty="0" err="1" smtClean="0"/>
              <a:t>ürde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herausfinden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Code </a:t>
            </a:r>
            <a:r>
              <a:rPr lang="de-DE" i="1" dirty="0" err="1" smtClean="0"/>
              <a:t>tats</a:t>
            </a:r>
            <a:r>
              <a:rPr lang="en-US" i="1" dirty="0" err="1" smtClean="0"/>
              <a:t>ächlich</a:t>
            </a:r>
            <a:r>
              <a:rPr lang="en-US" i="1" dirty="0" smtClean="0"/>
              <a:t> </a:t>
            </a:r>
            <a:r>
              <a:rPr lang="en-US" dirty="0" smtClean="0"/>
              <a:t>um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handelt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Sinnlos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2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Anhang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u="sng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TM</a:t>
              </a:r>
              <a:r>
                <a:rPr lang="en-US" sz="6000" dirty="0" smtClean="0"/>
                <a:t/>
              </a:r>
              <a:br>
                <a:rPr lang="en-US" sz="6000" dirty="0" smtClean="0"/>
              </a:br>
              <a:r>
                <a:rPr lang="en-US" sz="2000" i="1" dirty="0" err="1" smtClean="0"/>
                <a:t>hält</a:t>
              </a:r>
              <a:r>
                <a:rPr lang="en-US" sz="2000" i="1" dirty="0" smtClean="0"/>
                <a:t> </a:t>
              </a:r>
              <a:r>
                <a:rPr lang="en-US" sz="2000" i="1" dirty="0" err="1" smtClean="0"/>
                <a:t>immer</a:t>
              </a:r>
              <a:endParaRPr lang="en-US" sz="11500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45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Entscheidbarkeit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1320"/>
            <a:ext cx="10515600" cy="2285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01443"/>
            <a:ext cx="10515600" cy="6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Beweisidee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Angenommen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smtClean="0"/>
                  <a:t>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Zeitkomplexität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oder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besser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besitzt</a:t>
                </a:r>
                <a:r>
                  <a:rPr lang="en-US" dirty="0" smtClean="0"/>
                  <a:t>. Also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entscheidet.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konstruieren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also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entschieden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werden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29" y="5501338"/>
            <a:ext cx="3164640" cy="8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50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Programm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Schritte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n)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Simuliere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auf E in 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Schritten</a:t>
            </a:r>
            <a:r>
              <a:rPr lang="en-US" sz="2200" i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, ABER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hält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innerhalb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von n,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dann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gehe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Endlosschleife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 b="1" dirty="0">
              <a:solidFill>
                <a:srgbClr val="0000FF"/>
              </a:solidFill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Hauptprogramm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x)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Länge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(x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return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>
                <a:solidFill>
                  <a:srgbClr val="0000CD"/>
                </a:solidFill>
                <a:latin typeface="Fira Mono" charset="0"/>
                <a:ea typeface="Fira Mono" charset="0"/>
                <a:cs typeface="Fira Mono" charset="0"/>
              </a:rPr>
              <a:t>1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;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sz="2200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90688"/>
            <a:ext cx="10515600" cy="160972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10841324" y="2264717"/>
            <a:ext cx="160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C000"/>
                </a:solidFill>
              </a:rPr>
              <a:t>Modul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435351"/>
            <a:ext cx="10515600" cy="15367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877835" y="3972870"/>
            <a:ext cx="153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B0F0"/>
                </a:solidFill>
              </a:rPr>
              <a:t>Programm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74" y="4087691"/>
            <a:ext cx="10515600" cy="18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7691"/>
            <a:ext cx="10515600" cy="23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1510"/>
            <a:ext cx="10515600" cy="20842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Multidocument 6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7" name="Multidocumen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5074847" y="190500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13005</TotalTime>
  <Words>517</Words>
  <Application>Microsoft Macintosh PowerPoint</Application>
  <PresentationFormat>Widescreen</PresentationFormat>
  <Paragraphs>164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Calibri</vt:lpstr>
      <vt:lpstr>Calibri Light</vt:lpstr>
      <vt:lpstr>Cambria Math</vt:lpstr>
      <vt:lpstr>Fira Mono</vt:lpstr>
      <vt:lpstr>Wingdings</vt:lpstr>
      <vt:lpstr>Arial</vt:lpstr>
      <vt:lpstr>Office Theme</vt:lpstr>
      <vt:lpstr>Satz von Rice</vt:lpstr>
      <vt:lpstr>Was cool wäre</vt:lpstr>
      <vt:lpstr>Wiederholung Reduktionsbeweis</vt:lpstr>
      <vt:lpstr>Entscheidbarkeit von O(n^k)</vt:lpstr>
      <vt:lpstr>Beweisidee</vt:lpstr>
      <vt:lpstr>Javaprogramm P′ mit Eingabe x</vt:lpstr>
      <vt:lpstr>Beweis über Reduktion</vt:lpstr>
      <vt:lpstr>Beweis über Reduktion</vt:lpstr>
      <vt:lpstr>Beweis über Reduktion</vt:lpstr>
      <vt:lpstr>Eine andere Spezifikation vielleicht?</vt:lpstr>
      <vt:lpstr>Menge der berechenbaren Funktionen R</vt:lpstr>
      <vt:lpstr>Nicht-triviale Teilmenge  S</vt:lpstr>
      <vt:lpstr>Sprache L(S)</vt:lpstr>
      <vt:lpstr>Satz von Rice</vt:lpstr>
      <vt:lpstr>Konsequenzen?</vt:lpstr>
      <vt:lpstr>Berechnet mein Programm die Funktion f?</vt:lpstr>
      <vt:lpstr>Berechnen zwei Programme die gleiche Funktion f?</vt:lpstr>
      <vt:lpstr>Existiert ein Programm mit besserer Laufzeit?</vt:lpstr>
      <vt:lpstr>Berechnet das Computerprogramm eine totale Funktion?</vt:lpstr>
      <vt:lpstr>Erfüllt mein Programm bestimmte Spezifikationen?</vt:lpstr>
      <vt:lpstr>Liefert mein Programm immer “1” zurück?</vt:lpstr>
      <vt:lpstr>Welche Eigenschaft von Programmen kann ich denn überprüfen?</vt:lpstr>
      <vt:lpstr>Beweisskizze</vt:lpstr>
      <vt:lpstr>Fall 1: u∉S</vt:lpstr>
      <vt:lpstr>Fall 1: u∉S </vt:lpstr>
      <vt:lpstr>Javaprogramm P′ mit Eingabe x</vt:lpstr>
      <vt:lpstr>Verhalten (⇒)</vt:lpstr>
      <vt:lpstr>Was bedeutet das? (⇐)</vt:lpstr>
      <vt:lpstr>Erkenntnis</vt:lpstr>
      <vt:lpstr>Fall 2: u∈S</vt:lpstr>
      <vt:lpstr>Fall 2: u∈S</vt:lpstr>
      <vt:lpstr>Javaprogramm P mit Eingabe x</vt:lpstr>
      <vt:lpstr>Verhalten</vt:lpstr>
      <vt:lpstr>Was ist mit S=R?</vt:lpstr>
      <vt:lpstr>Anhang</vt:lpstr>
      <vt:lpstr>Wiederholung:  Entscheidbarkeit einer Sprache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80</cp:revision>
  <dcterms:created xsi:type="dcterms:W3CDTF">2016-03-25T15:49:08Z</dcterms:created>
  <dcterms:modified xsi:type="dcterms:W3CDTF">2016-04-05T15:16:19Z</dcterms:modified>
</cp:coreProperties>
</file>